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73" r:id="rId3"/>
    <p:sldId id="272" r:id="rId4"/>
    <p:sldId id="284" r:id="rId5"/>
    <p:sldId id="286" r:id="rId6"/>
    <p:sldId id="287" r:id="rId7"/>
    <p:sldId id="288" r:id="rId8"/>
    <p:sldId id="289" r:id="rId9"/>
    <p:sldId id="290" r:id="rId10"/>
    <p:sldId id="291" r:id="rId11"/>
    <p:sldId id="263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C22"/>
    <a:srgbClr val="436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11" autoAdjust="0"/>
    <p:restoredTop sz="95027" autoAdjust="0"/>
  </p:normalViewPr>
  <p:slideViewPr>
    <p:cSldViewPr snapToGrid="0">
      <p:cViewPr>
        <p:scale>
          <a:sx n="66" d="100"/>
          <a:sy n="66" d="100"/>
        </p:scale>
        <p:origin x="872" y="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How Useful</a:t>
            </a:r>
            <a:r>
              <a:rPr lang="en-CA" baseline="0" dirty="0"/>
              <a:t> were _________</a:t>
            </a:r>
            <a:br>
              <a:rPr lang="en-CA" baseline="0" dirty="0"/>
            </a:br>
            <a:r>
              <a:rPr lang="en-CA" baseline="0" dirty="0"/>
              <a:t>as a tool to support your learning?</a:t>
            </a:r>
            <a:endParaRPr lang="en-C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Useful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Audio Transcripts</c:v>
                </c:pt>
                <c:pt idx="1">
                  <c:v>Lecture Summaries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4-42A9-96DC-D72BA35738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Useful</c:v>
                </c:pt>
              </c:strCache>
            </c:strRef>
          </c:tx>
          <c:spPr>
            <a:solidFill>
              <a:schemeClr val="accent6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Audio Transcripts</c:v>
                </c:pt>
                <c:pt idx="1">
                  <c:v>Lecture Summaries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34-42A9-96DC-D72BA35738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Minimal Use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Audio Transcripts</c:v>
                </c:pt>
                <c:pt idx="1">
                  <c:v>Lecture Summaries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34-42A9-96DC-D72BA35738C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Use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Audio Transcripts</c:v>
                </c:pt>
                <c:pt idx="1">
                  <c:v>Lecture Summaries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34-42A9-96DC-D72BA35738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10"/>
        <c:axId val="487579599"/>
        <c:axId val="1824773695"/>
      </c:barChart>
      <c:catAx>
        <c:axId val="4875795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4773695"/>
        <c:crosses val="autoZero"/>
        <c:auto val="1"/>
        <c:lblAlgn val="ctr"/>
        <c:lblOffset val="100"/>
        <c:noMultiLvlLbl val="0"/>
      </c:catAx>
      <c:valAx>
        <c:axId val="18247736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7579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85070-FC2C-4345-8CD0-98C9CA21A8B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E783D-5EC8-47CA-8CF9-CFA09A02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Benefits for educators</a:t>
            </a:r>
          </a:p>
          <a:p>
            <a:r>
              <a:rPr lang="en-US" dirty="0"/>
              <a:t>Such as facilitators, coaches, course instructors, and developers</a:t>
            </a:r>
          </a:p>
          <a:p>
            <a:r>
              <a:rPr lang="en-US" dirty="0"/>
              <a:t>Inclusive teaching can enhance student learning.</a:t>
            </a:r>
          </a:p>
          <a:p>
            <a:r>
              <a:rPr lang="en-US" dirty="0"/>
              <a:t>It reduces the workload of arranging individual and specialized accommodations.</a:t>
            </a:r>
          </a:p>
          <a:p>
            <a:r>
              <a:rPr lang="en-US" dirty="0"/>
              <a:t>It can improve learner engagement, reaching a wider audience, which could lead to better course evaluations.</a:t>
            </a:r>
          </a:p>
          <a:p>
            <a:r>
              <a:rPr lang="en-US" b="1" dirty="0"/>
              <a:t>Benefits for learners</a:t>
            </a:r>
          </a:p>
          <a:p>
            <a:r>
              <a:rPr lang="en-US" dirty="0"/>
              <a:t>Less time is spent finding individual accommodations and more time focusing on course content.</a:t>
            </a:r>
          </a:p>
          <a:p>
            <a:r>
              <a:rPr lang="en-US" dirty="0"/>
              <a:t>Greater inclusion of learners from diverse backgrounds and abilities can lead to increased retention and motivation.</a:t>
            </a:r>
          </a:p>
          <a:p>
            <a:r>
              <a:rPr lang="en-US" dirty="0"/>
              <a:t>Learners are not seen as different, which can help reduce stigma and foster a positive learning environment.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E783D-5EC8-47CA-8CF9-CFA09A023A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0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B8A2-4155-412D-9469-1B59970A3FD8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DCB1-C179-439D-93B0-FB89FF6C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5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F77F-4D1C-4954-AFD6-82FD00DB6D24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DCB1-C179-439D-93B0-FB89FF6C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76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16AB3-5D0A-45A5-99B9-3743A54348C3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DCB1-C179-439D-93B0-FB89FF6C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64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A953-CFE1-49BF-A6E1-FFCBB18E52D0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DCB1-C179-439D-93B0-FB89FF6C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80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71FB-943C-4A5D-A615-5C2981F88C69}" type="datetime1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DCB1-C179-439D-93B0-FB89FF6CA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8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D3CC-846A-4C62-95F9-ABCBB8347065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DCB1-C179-439D-93B0-FB89FF6C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76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BF5A-5B24-47EC-8FA4-4E03C6E17B60}" type="datetime1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DCB1-C179-439D-93B0-FB89FF6C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33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D151-A9BB-4D8F-9671-F5707471BD54}" type="datetime1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DCB1-C179-439D-93B0-FB89FF6C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12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C111-FC6B-45EA-AC5A-092EAEEA1210}" type="datetime1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DCB1-C179-439D-93B0-FB89FF6C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36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0794-5176-4D29-B92E-E9FB25E384C6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DCB1-C179-439D-93B0-FB89FF6C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78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7DC7-1D84-441C-B621-0AECF338315E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DCB1-C179-439D-93B0-FB89FF6C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94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7C22"/>
            </a:gs>
            <a:gs pos="1000">
              <a:schemeClr val="bg1"/>
            </a:gs>
            <a:gs pos="97000">
              <a:schemeClr val="bg1"/>
            </a:gs>
          </a:gsLst>
          <a:lin ang="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377E4-F4F7-482C-B606-AFFCF33E84A6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EDCB1-C179-439D-93B0-FB89FF6C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35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CA822-0179-49F4-BDD5-AE3A8BBA7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532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167C22"/>
                </a:solidFill>
              </a:rPr>
              <a:t>education day 2026</a:t>
            </a:r>
            <a:br>
              <a:rPr lang="en-US" dirty="0"/>
            </a:br>
            <a:r>
              <a:rPr lang="en-US" dirty="0"/>
              <a:t>lecture assistant</a:t>
            </a:r>
            <a:br>
              <a:rPr lang="en-US" dirty="0"/>
            </a:br>
            <a:r>
              <a:rPr lang="en-US" dirty="0"/>
              <a:t>for universal design for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E2755-CD6B-47F3-B505-91EB40EF4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8686" y="4024917"/>
            <a:ext cx="9144000" cy="1655762"/>
          </a:xfrm>
        </p:spPr>
        <p:txBody>
          <a:bodyPr/>
          <a:lstStyle/>
          <a:p>
            <a:r>
              <a:rPr lang="en-US" dirty="0"/>
              <a:t>Dr. Trevor Thang</a:t>
            </a:r>
            <a:br>
              <a:rPr lang="en-US" dirty="0"/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DDS, MSc (Oral Radiology), Dip. ABOMR, FRCD(C)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EE52E-8847-B56D-BFCF-38D015EA5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DCB1-C179-439D-93B0-FB89FF6CAE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97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4E584-B13B-66AC-36DA-20BA6140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DCB1-C179-439D-93B0-FB89FF6CAE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26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63562-DE4F-220B-C146-AD08102F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the benefits of this format?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43A11-394C-BFC8-7540-CA5D4C114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reduces cognitive overload by </a:t>
            </a:r>
            <a:r>
              <a:rPr lang="en-CA" dirty="0">
                <a:solidFill>
                  <a:srgbClr val="167C22"/>
                </a:solidFill>
              </a:rPr>
              <a:t>minimizing digital distractions</a:t>
            </a:r>
          </a:p>
          <a:p>
            <a:pPr lvl="0"/>
            <a:endParaRPr lang="en-CA" dirty="0"/>
          </a:p>
          <a:p>
            <a:pPr lvl="0"/>
            <a:r>
              <a:rPr lang="en-CA" dirty="0">
                <a:solidFill>
                  <a:srgbClr val="167C22"/>
                </a:solidFill>
              </a:rPr>
              <a:t>sets clear expectations: </a:t>
            </a:r>
            <a:r>
              <a:rPr lang="en-CA" dirty="0"/>
              <a:t>students don’t worry about ‘missing’ something buried within their digital courses.</a:t>
            </a:r>
          </a:p>
          <a:p>
            <a:pPr lvl="0"/>
            <a:endParaRPr lang="en-CA" dirty="0"/>
          </a:p>
          <a:p>
            <a:pPr lvl="0"/>
            <a:r>
              <a:rPr lang="en-CA" dirty="0">
                <a:solidFill>
                  <a:srgbClr val="167C22"/>
                </a:solidFill>
              </a:rPr>
              <a:t>improves accessibility </a:t>
            </a:r>
            <a:r>
              <a:rPr lang="en-CA" dirty="0"/>
              <a:t>by ensuring that all materials are intuitively organized and easy to retrieve.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enhances student engagement by </a:t>
            </a:r>
            <a:r>
              <a:rPr lang="en-CA" dirty="0">
                <a:solidFill>
                  <a:srgbClr val="167C22"/>
                </a:solidFill>
              </a:rPr>
              <a:t>removing logistical barriers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0E045-AE98-1D36-6FC7-49B06727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DCB1-C179-439D-93B0-FB89FF6CAE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43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D5696-0310-9997-7E36-97EE8EDBD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 for your attention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questions?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132FDC-59AD-27B6-280C-D8A4A2D0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DCB1-C179-439D-93B0-FB89FF6CAE9A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94B3D2-BB8C-894A-B1ED-DF6BE4400BFF}"/>
              </a:ext>
            </a:extLst>
          </p:cNvPr>
          <p:cNvSpPr/>
          <p:nvPr/>
        </p:nvSpPr>
        <p:spPr>
          <a:xfrm>
            <a:off x="2861442" y="3219773"/>
            <a:ext cx="1072056" cy="65289"/>
          </a:xfrm>
          <a:prstGeom prst="rect">
            <a:avLst/>
          </a:prstGeom>
          <a:noFill/>
          <a:ln>
            <a:solidFill>
              <a:srgbClr val="167C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575516-ADF7-B571-4658-6686B797A48E}"/>
              </a:ext>
            </a:extLst>
          </p:cNvPr>
          <p:cNvSpPr/>
          <p:nvPr/>
        </p:nvSpPr>
        <p:spPr>
          <a:xfrm>
            <a:off x="5194591" y="3982623"/>
            <a:ext cx="1684576" cy="45719"/>
          </a:xfrm>
          <a:prstGeom prst="rect">
            <a:avLst/>
          </a:prstGeom>
          <a:noFill/>
          <a:ln>
            <a:solidFill>
              <a:srgbClr val="167C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7302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B14BA-C5C6-64B9-6D2E-496A54FC7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620A0-3755-7F72-6F04-25751513B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35" y="624152"/>
            <a:ext cx="11353800" cy="5609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setting the scene</a:t>
            </a:r>
          </a:p>
          <a:p>
            <a:r>
              <a:rPr lang="en-US" dirty="0">
                <a:solidFill>
                  <a:srgbClr val="167C22"/>
                </a:solidFill>
              </a:rPr>
              <a:t>course director </a:t>
            </a:r>
            <a:r>
              <a:rPr lang="en-US" dirty="0"/>
              <a:t>for</a:t>
            </a:r>
            <a:r>
              <a:rPr lang="en-US" dirty="0">
                <a:solidFill>
                  <a:srgbClr val="167C22"/>
                </a:solidFill>
              </a:rPr>
              <a:t>:</a:t>
            </a:r>
          </a:p>
          <a:p>
            <a:pPr lvl="1"/>
            <a:r>
              <a:rPr lang="en-US" sz="2800" dirty="0"/>
              <a:t>graduate </a:t>
            </a:r>
            <a:r>
              <a:rPr lang="en-US" sz="2800" dirty="0">
                <a:solidFill>
                  <a:srgbClr val="167C22"/>
                </a:solidFill>
              </a:rPr>
              <a:t>in-person</a:t>
            </a:r>
            <a:r>
              <a:rPr lang="en-US" sz="2800" dirty="0"/>
              <a:t> course for all PGY1 resident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the problem</a:t>
            </a:r>
          </a:p>
          <a:p>
            <a:r>
              <a:rPr lang="en-US" dirty="0">
                <a:solidFill>
                  <a:srgbClr val="167C22"/>
                </a:solidFill>
              </a:rPr>
              <a:t>barriers</a:t>
            </a:r>
            <a:r>
              <a:rPr lang="en-US" dirty="0"/>
              <a:t> for absent students or those who prefer written vs. audio</a:t>
            </a:r>
          </a:p>
          <a:p>
            <a:r>
              <a:rPr lang="en-US" dirty="0"/>
              <a:t>slides are an </a:t>
            </a:r>
            <a:r>
              <a:rPr lang="en-US" dirty="0">
                <a:solidFill>
                  <a:srgbClr val="167C22"/>
                </a:solidFill>
              </a:rPr>
              <a:t>adjunctive</a:t>
            </a:r>
            <a:r>
              <a:rPr lang="en-US" dirty="0"/>
              <a:t> tool and are not meant to be comprehensive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the solution</a:t>
            </a:r>
          </a:p>
          <a:p>
            <a:r>
              <a:rPr lang="en-US" dirty="0">
                <a:solidFill>
                  <a:srgbClr val="167C22"/>
                </a:solidFill>
              </a:rPr>
              <a:t>“multiple means of representation” </a:t>
            </a:r>
            <a:r>
              <a:rPr lang="en-US" dirty="0"/>
              <a:t>using</a:t>
            </a:r>
            <a:r>
              <a:rPr lang="en-US" dirty="0">
                <a:solidFill>
                  <a:srgbClr val="167C22"/>
                </a:solidFill>
              </a:rPr>
              <a:t> universal design for learning</a:t>
            </a:r>
          </a:p>
          <a:p>
            <a:r>
              <a:rPr lang="en-US" dirty="0"/>
              <a:t>locally-hosted AI </a:t>
            </a:r>
            <a:r>
              <a:rPr lang="en-US" dirty="0">
                <a:solidFill>
                  <a:srgbClr val="167C22"/>
                </a:solidFill>
              </a:rPr>
              <a:t>lecture assistant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FE0DF3-2965-CD43-2EF9-5A55F865ECA0}"/>
              </a:ext>
            </a:extLst>
          </p:cNvPr>
          <p:cNvSpPr/>
          <p:nvPr/>
        </p:nvSpPr>
        <p:spPr>
          <a:xfrm>
            <a:off x="161365" y="624152"/>
            <a:ext cx="11786347" cy="154082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A8A04-A576-6141-379D-822638C3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9235" y="6413235"/>
            <a:ext cx="2743200" cy="365125"/>
          </a:xfrm>
        </p:spPr>
        <p:txBody>
          <a:bodyPr/>
          <a:lstStyle/>
          <a:p>
            <a:fld id="{3ABEDCB1-C179-439D-93B0-FB89FF6CAE9A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8F2FBD-AC77-013E-F54A-AC737D8D511D}"/>
              </a:ext>
            </a:extLst>
          </p:cNvPr>
          <p:cNvSpPr/>
          <p:nvPr/>
        </p:nvSpPr>
        <p:spPr>
          <a:xfrm>
            <a:off x="437776" y="2707695"/>
            <a:ext cx="11592859" cy="159651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6373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B1E8-8C85-37DA-0B3A-D2FC97FE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what is </a:t>
            </a:r>
            <a:r>
              <a:rPr lang="en-CA" dirty="0">
                <a:solidFill>
                  <a:srgbClr val="167C22"/>
                </a:solidFill>
              </a:rPr>
              <a:t>universal design for learning (UDL)</a:t>
            </a:r>
            <a:r>
              <a:rPr lang="en-CA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40308C-1B7D-23F0-922F-4FF54AF99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/>
              <a:t>course design framework to meet the needs of</a:t>
            </a:r>
            <a:br>
              <a:rPr lang="en-CA" dirty="0"/>
            </a:br>
            <a:r>
              <a:rPr lang="en-CA" dirty="0"/>
              <a:t>people with </a:t>
            </a:r>
            <a:r>
              <a:rPr lang="en-CA" dirty="0">
                <a:solidFill>
                  <a:srgbClr val="167C22"/>
                </a:solidFill>
              </a:rPr>
              <a:t>different</a:t>
            </a:r>
            <a:r>
              <a:rPr lang="en-CA" dirty="0"/>
              <a:t> backgrounds, abilities, and learning styles.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76D71-1063-A4D8-2BEF-5E066464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DCB1-C179-439D-93B0-FB89FF6CAE9A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3D25F6-A887-A260-0B67-A19B0A957B5C}"/>
              </a:ext>
            </a:extLst>
          </p:cNvPr>
          <p:cNvSpPr txBox="1">
            <a:spLocks/>
          </p:cNvSpPr>
          <p:nvPr/>
        </p:nvSpPr>
        <p:spPr>
          <a:xfrm>
            <a:off x="838200" y="35012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dirty="0"/>
              <a:t>what is </a:t>
            </a:r>
            <a:r>
              <a:rPr lang="en-CA" dirty="0">
                <a:solidFill>
                  <a:srgbClr val="167C22"/>
                </a:solidFill>
              </a:rPr>
              <a:t>multiple means of representation</a:t>
            </a:r>
            <a:r>
              <a:rPr lang="en-CA" dirty="0"/>
              <a:t>?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3A1B305-4FB4-FF9D-EAAC-CEEB36BF70CE}"/>
              </a:ext>
            </a:extLst>
          </p:cNvPr>
          <p:cNvSpPr txBox="1">
            <a:spLocks/>
          </p:cNvSpPr>
          <p:nvPr/>
        </p:nvSpPr>
        <p:spPr>
          <a:xfrm>
            <a:off x="838200" y="48268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provide content in </a:t>
            </a:r>
            <a:r>
              <a:rPr lang="en-CA" dirty="0">
                <a:solidFill>
                  <a:srgbClr val="167C22"/>
                </a:solidFill>
              </a:rPr>
              <a:t>multiple</a:t>
            </a:r>
            <a:r>
              <a:rPr lang="en-CA" dirty="0"/>
              <a:t> formats (text vs. audio)</a:t>
            </a:r>
            <a:br>
              <a:rPr lang="en-CA" dirty="0"/>
            </a:br>
            <a:r>
              <a:rPr lang="en-CA" dirty="0"/>
              <a:t>to empower student autonomy in learning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53F06D-20DB-36D2-9F21-7D1D114BCD13}"/>
              </a:ext>
            </a:extLst>
          </p:cNvPr>
          <p:cNvSpPr/>
          <p:nvPr/>
        </p:nvSpPr>
        <p:spPr>
          <a:xfrm>
            <a:off x="838200" y="500061"/>
            <a:ext cx="10954871" cy="251618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3840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4C3C4-C5DF-90D2-01F5-CB246305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DCB1-C179-439D-93B0-FB89FF6CAE9A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BFD257-7C03-6871-DE61-4FA6EBA96F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35" r="3469"/>
          <a:stretch>
            <a:fillRect/>
          </a:stretch>
        </p:blipFill>
        <p:spPr>
          <a:xfrm>
            <a:off x="1469234" y="1736909"/>
            <a:ext cx="4320654" cy="3384182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637D1C-3CD7-2134-BA1C-73A23FDF6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159" y="3673097"/>
            <a:ext cx="3600000" cy="1965234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DD5963-9EF1-ADA8-0449-EDE41B454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159" y="1241589"/>
            <a:ext cx="3600000" cy="1965234"/>
          </a:xfrm>
          <a:prstGeom prst="round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AB5CC9-980C-416A-651D-AE128709B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8457" y="3518680"/>
            <a:ext cx="3553762" cy="1939994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BDF61E-0036-642F-65F9-90B303F8E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8457" y="1399328"/>
            <a:ext cx="3553762" cy="1939993"/>
          </a:xfrm>
          <a:prstGeom prst="round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358E6A9-E6B8-1443-8653-6401A26323F8}"/>
              </a:ext>
            </a:extLst>
          </p:cNvPr>
          <p:cNvSpPr txBox="1"/>
          <p:nvPr/>
        </p:nvSpPr>
        <p:spPr>
          <a:xfrm>
            <a:off x="7150159" y="850640"/>
            <a:ext cx="3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presentation slides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48DA4F-A64C-8D91-F793-B8486D2BCA9F}"/>
              </a:ext>
            </a:extLst>
          </p:cNvPr>
          <p:cNvSpPr txBox="1"/>
          <p:nvPr/>
        </p:nvSpPr>
        <p:spPr>
          <a:xfrm>
            <a:off x="7150159" y="5638028"/>
            <a:ext cx="3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live voice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1F145E6-8585-65A4-1789-EFFC57C9C3D2}"/>
              </a:ext>
            </a:extLst>
          </p:cNvPr>
          <p:cNvSpPr/>
          <p:nvPr/>
        </p:nvSpPr>
        <p:spPr>
          <a:xfrm rot="20309343">
            <a:off x="6194232" y="2227397"/>
            <a:ext cx="745067" cy="677333"/>
          </a:xfrm>
          <a:prstGeom prst="rightArrow">
            <a:avLst/>
          </a:prstGeom>
          <a:noFill/>
          <a:ln w="28575">
            <a:solidFill>
              <a:srgbClr val="167C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701697D-3000-9082-12E9-9A0B8282C506}"/>
              </a:ext>
            </a:extLst>
          </p:cNvPr>
          <p:cNvSpPr/>
          <p:nvPr/>
        </p:nvSpPr>
        <p:spPr>
          <a:xfrm rot="1428052">
            <a:off x="6200988" y="3941894"/>
            <a:ext cx="745067" cy="677333"/>
          </a:xfrm>
          <a:prstGeom prst="rightArrow">
            <a:avLst/>
          </a:prstGeom>
          <a:noFill/>
          <a:ln w="28575">
            <a:solidFill>
              <a:srgbClr val="167C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BC8790-DC1E-43A4-D065-580E18AC159C}"/>
              </a:ext>
            </a:extLst>
          </p:cNvPr>
          <p:cNvSpPr txBox="1"/>
          <p:nvPr/>
        </p:nvSpPr>
        <p:spPr>
          <a:xfrm>
            <a:off x="8350627" y="14517"/>
            <a:ext cx="3841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Images and videos were generated with Gemini AI</a:t>
            </a:r>
          </a:p>
        </p:txBody>
      </p:sp>
    </p:spTree>
    <p:extLst>
      <p:ext uri="{BB962C8B-B14F-4D97-AF65-F5344CB8AC3E}">
        <p14:creationId xmlns:p14="http://schemas.microsoft.com/office/powerpoint/2010/main" val="1804649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B7903-D873-0D8F-CA44-173BDCE9F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A7F50EA-CDA7-78C5-253D-35A49C4E6633}"/>
              </a:ext>
            </a:extLst>
          </p:cNvPr>
          <p:cNvSpPr txBox="1"/>
          <p:nvPr/>
        </p:nvSpPr>
        <p:spPr>
          <a:xfrm>
            <a:off x="8350627" y="14517"/>
            <a:ext cx="3841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Images and videos were generated with Gemini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249AE-A6D9-DBF4-F8AC-C4C1736A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DCB1-C179-439D-93B0-FB89FF6CAE9A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81DADA-7B2E-DE6B-2EBC-33475DD682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35" r="3469"/>
          <a:stretch>
            <a:fillRect/>
          </a:stretch>
        </p:blipFill>
        <p:spPr>
          <a:xfrm>
            <a:off x="-4575966" y="1736909"/>
            <a:ext cx="4320654" cy="3384182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552A76-0F71-206A-5764-F4F193E6A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959" y="3673097"/>
            <a:ext cx="3600000" cy="1965234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792767-5D99-6BE5-21EB-2455FF9DE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959" y="1241589"/>
            <a:ext cx="3600000" cy="1965234"/>
          </a:xfrm>
          <a:prstGeom prst="round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746C62-2F44-7E3B-9D29-0B6ED0E22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257" y="3673097"/>
            <a:ext cx="3600000" cy="1965235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029DB0-D48D-6F93-B7D9-070DF4582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8257" y="1241589"/>
            <a:ext cx="3600000" cy="1965234"/>
          </a:xfrm>
          <a:prstGeom prst="round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BA4EA21-0F96-B81C-05F3-E36F0DE22284}"/>
              </a:ext>
            </a:extLst>
          </p:cNvPr>
          <p:cNvSpPr txBox="1"/>
          <p:nvPr/>
        </p:nvSpPr>
        <p:spPr>
          <a:xfrm>
            <a:off x="1739959" y="850640"/>
            <a:ext cx="3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presentation slides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16EEFD-684E-29AE-9E99-5945371F7F48}"/>
              </a:ext>
            </a:extLst>
          </p:cNvPr>
          <p:cNvSpPr txBox="1"/>
          <p:nvPr/>
        </p:nvSpPr>
        <p:spPr>
          <a:xfrm>
            <a:off x="1739959" y="5638028"/>
            <a:ext cx="3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live voice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B620C-5365-CE2B-FCAE-0FC904C8ADFA}"/>
              </a:ext>
            </a:extLst>
          </p:cNvPr>
          <p:cNvSpPr txBox="1"/>
          <p:nvPr/>
        </p:nvSpPr>
        <p:spPr>
          <a:xfrm>
            <a:off x="7108257" y="5638028"/>
            <a:ext cx="3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lecture recordings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901DBAE-25F7-41D2-6720-52B43BF46871}"/>
              </a:ext>
            </a:extLst>
          </p:cNvPr>
          <p:cNvSpPr/>
          <p:nvPr/>
        </p:nvSpPr>
        <p:spPr>
          <a:xfrm rot="19159936">
            <a:off x="5851575" y="3589982"/>
            <a:ext cx="745067" cy="677333"/>
          </a:xfrm>
          <a:prstGeom prst="rightArrow">
            <a:avLst/>
          </a:prstGeom>
          <a:noFill/>
          <a:ln w="28575">
            <a:solidFill>
              <a:srgbClr val="167C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5779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E8D7A-554B-E900-5030-9DC1E57C4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1C14B-B53C-A8D2-DD69-C4F4AD0D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DCB1-C179-439D-93B0-FB89FF6CAE9A}" type="slidenum">
              <a:rPr lang="en-US" smtClean="0"/>
              <a:t>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FE6E93-FD4F-BD84-1E24-74790D1B9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71841" y="3673097"/>
            <a:ext cx="3600000" cy="1965234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C9AAAD-8F90-268C-1805-A291AE6D4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71841" y="1241589"/>
            <a:ext cx="3600000" cy="1965234"/>
          </a:xfrm>
          <a:prstGeom prst="round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AF6B6F-2FBB-E20B-B6E9-CD64C346F3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6457" y="3673097"/>
            <a:ext cx="3600000" cy="1965235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C36E38-A683-EB60-EBB8-DA0A5A7753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6457" y="1241589"/>
            <a:ext cx="3600000" cy="1965234"/>
          </a:xfrm>
          <a:prstGeom prst="round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02E11BE-A7BD-16F9-42E4-E986E0CB9167}"/>
              </a:ext>
            </a:extLst>
          </p:cNvPr>
          <p:cNvSpPr txBox="1"/>
          <p:nvPr/>
        </p:nvSpPr>
        <p:spPr>
          <a:xfrm>
            <a:off x="-3771841" y="850640"/>
            <a:ext cx="3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presentation slides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1EDA1-B40A-2814-D7C8-9B1926C9AF15}"/>
              </a:ext>
            </a:extLst>
          </p:cNvPr>
          <p:cNvSpPr txBox="1"/>
          <p:nvPr/>
        </p:nvSpPr>
        <p:spPr>
          <a:xfrm>
            <a:off x="-3771841" y="5638028"/>
            <a:ext cx="3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live voice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FB41014-8C8B-DA70-7A39-1B789682E859}"/>
              </a:ext>
            </a:extLst>
          </p:cNvPr>
          <p:cNvSpPr/>
          <p:nvPr/>
        </p:nvSpPr>
        <p:spPr>
          <a:xfrm>
            <a:off x="5723466" y="3090333"/>
            <a:ext cx="745067" cy="677333"/>
          </a:xfrm>
          <a:prstGeom prst="rightArrow">
            <a:avLst/>
          </a:prstGeom>
          <a:noFill/>
          <a:ln w="28575">
            <a:solidFill>
              <a:srgbClr val="167C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Create_an_animated_image_of_tr">
            <a:hlinkClick r:id="" action="ppaction://media"/>
            <a:extLst>
              <a:ext uri="{FF2B5EF4-FFF2-40B4-BE49-F238E27FC236}">
                <a16:creationId xmlns:a16="http://schemas.microsoft.com/office/drawing/2014/main" id="{0B14DFB8-0CF3-ABAE-10EA-32C4E18A1F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33146" y="2213816"/>
            <a:ext cx="4320654" cy="24303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B6ED49-DF69-D781-01E7-5B808DA6F6C9}"/>
              </a:ext>
            </a:extLst>
          </p:cNvPr>
          <p:cNvSpPr txBox="1"/>
          <p:nvPr/>
        </p:nvSpPr>
        <p:spPr>
          <a:xfrm>
            <a:off x="7393473" y="4776800"/>
            <a:ext cx="3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lecture summaries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1AB0C-E339-EDE7-4582-B549D9156677}"/>
              </a:ext>
            </a:extLst>
          </p:cNvPr>
          <p:cNvSpPr txBox="1"/>
          <p:nvPr/>
        </p:nvSpPr>
        <p:spPr>
          <a:xfrm>
            <a:off x="1596457" y="5638028"/>
            <a:ext cx="3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lecture recordings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20D2C0-12A3-B213-846B-30001BCBCA78}"/>
              </a:ext>
            </a:extLst>
          </p:cNvPr>
          <p:cNvSpPr txBox="1"/>
          <p:nvPr/>
        </p:nvSpPr>
        <p:spPr>
          <a:xfrm>
            <a:off x="8350627" y="14517"/>
            <a:ext cx="3841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Images and videos were generated with Gemini AI</a:t>
            </a:r>
          </a:p>
        </p:txBody>
      </p:sp>
    </p:spTree>
    <p:extLst>
      <p:ext uri="{BB962C8B-B14F-4D97-AF65-F5344CB8AC3E}">
        <p14:creationId xmlns:p14="http://schemas.microsoft.com/office/powerpoint/2010/main" val="2443793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5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F9BC1-1406-C5AC-DC9B-5E186AB7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DCB1-C179-439D-93B0-FB89FF6CAE9A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CEDA20-EFB7-7F65-5074-BBAD02541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511" y="319617"/>
            <a:ext cx="8844977" cy="60367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480F9C-98DB-8DC8-D311-25D1B8DC8068}"/>
              </a:ext>
            </a:extLst>
          </p:cNvPr>
          <p:cNvSpPr/>
          <p:nvPr/>
        </p:nvSpPr>
        <p:spPr>
          <a:xfrm>
            <a:off x="3615266" y="2175933"/>
            <a:ext cx="6697133" cy="279400"/>
          </a:xfrm>
          <a:prstGeom prst="rect">
            <a:avLst/>
          </a:prstGeom>
          <a:noFill/>
          <a:ln w="76200">
            <a:solidFill>
              <a:srgbClr val="167C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6760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A1D12-086F-DCBB-8FCC-F53CAAED8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students </a:t>
            </a:r>
            <a:r>
              <a:rPr lang="en-CA" dirty="0">
                <a:solidFill>
                  <a:srgbClr val="167C22"/>
                </a:solidFill>
              </a:rPr>
              <a:t>value</a:t>
            </a:r>
            <a:r>
              <a:rPr lang="en-CA" dirty="0"/>
              <a:t> these additions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F33A3-6E1F-F6AF-A02C-E8D1219C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DCB1-C179-439D-93B0-FB89FF6CAE9A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1927D4C-3456-0D2A-E78B-A97AE5A34C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9275496"/>
              </p:ext>
            </p:extLst>
          </p:nvPr>
        </p:nvGraphicFramePr>
        <p:xfrm>
          <a:off x="541867" y="2125133"/>
          <a:ext cx="11413066" cy="3471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5296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B4EE2-A71C-6F50-22ED-9CD2D5A69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A7A5-00F4-5E21-3501-6F67CD9A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students </a:t>
            </a:r>
            <a:r>
              <a:rPr lang="en-CA" dirty="0">
                <a:solidFill>
                  <a:srgbClr val="167C22"/>
                </a:solidFill>
              </a:rPr>
              <a:t>value</a:t>
            </a:r>
            <a:r>
              <a:rPr lang="en-CA" dirty="0"/>
              <a:t> these additions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0A56B-0F47-9F2E-5BDF-5478F2514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DCB1-C179-439D-93B0-FB89FF6CAE9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B0219B-9AA1-5E75-B568-6E6254D5FD9E}"/>
              </a:ext>
            </a:extLst>
          </p:cNvPr>
          <p:cNvSpPr txBox="1"/>
          <p:nvPr/>
        </p:nvSpPr>
        <p:spPr>
          <a:xfrm>
            <a:off x="838200" y="1758483"/>
            <a:ext cx="105156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Elaborate on what made these tools effective or ineffective: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 really like that I can listen to the lectures again when I am on the subway going home, I found it very useful to </a:t>
            </a:r>
            <a:r>
              <a:rPr lang="en-US" sz="2400" dirty="0">
                <a:solidFill>
                  <a:srgbClr val="167C22"/>
                </a:solidFill>
              </a:rPr>
              <a:t>consolidate</a:t>
            </a:r>
            <a:r>
              <a:rPr lang="en-US" sz="2400" dirty="0"/>
              <a:t> my learning.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Lecture summaries had </a:t>
            </a:r>
            <a:r>
              <a:rPr lang="en-US" sz="2400" dirty="0">
                <a:solidFill>
                  <a:srgbClr val="167C22"/>
                </a:solidFill>
              </a:rPr>
              <a:t>more information </a:t>
            </a:r>
            <a:r>
              <a:rPr lang="en-US" sz="2400" dirty="0"/>
              <a:t>that was missing in the slides. it helped me put concepts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[…] Lastly, the lecture summaries helped me </a:t>
            </a:r>
            <a:r>
              <a:rPr lang="en-US" sz="2400" dirty="0">
                <a:solidFill>
                  <a:srgbClr val="167C22"/>
                </a:solidFill>
              </a:rPr>
              <a:t>summarize the entire concept concisely and helped me remember for the exam</a:t>
            </a:r>
            <a:r>
              <a:rPr lang="en-US" sz="2400" dirty="0"/>
              <a:t>. Overall, every resource in this course was tremendously helpful. […]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58293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479</Words>
  <Application>Microsoft Office PowerPoint</Application>
  <PresentationFormat>Widescreen</PresentationFormat>
  <Paragraphs>70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education day 2026 lecture assistant for universal design for learning</vt:lpstr>
      <vt:lpstr>PowerPoint Presentation</vt:lpstr>
      <vt:lpstr>what is universal design for learning (UDL)?</vt:lpstr>
      <vt:lpstr>PowerPoint Presentation</vt:lpstr>
      <vt:lpstr>PowerPoint Presentation</vt:lpstr>
      <vt:lpstr>PowerPoint Presentation</vt:lpstr>
      <vt:lpstr>PowerPoint Presentation</vt:lpstr>
      <vt:lpstr>students value these additions</vt:lpstr>
      <vt:lpstr>students value these additions</vt:lpstr>
      <vt:lpstr>PowerPoint Presentation</vt:lpstr>
      <vt:lpstr>what are the benefits of this format?</vt:lpstr>
      <vt:lpstr>thank you for your attention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1007F insert title</dc:title>
  <dc:creator>Trevor Thang</dc:creator>
  <cp:lastModifiedBy>Trevor Thang</cp:lastModifiedBy>
  <cp:revision>39</cp:revision>
  <dcterms:created xsi:type="dcterms:W3CDTF">2019-08-02T21:35:51Z</dcterms:created>
  <dcterms:modified xsi:type="dcterms:W3CDTF">2026-04-29T15:52:41Z</dcterms:modified>
</cp:coreProperties>
</file>